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2" r:id="rId10"/>
    <p:sldId id="263" r:id="rId11"/>
    <p:sldId id="268" r:id="rId12"/>
    <p:sldId id="269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 Greazel &amp; Jarod Smith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5DD6C04-81CA-42EB-8819-9ECDA15E7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5DD6C04-81CA-42EB-8819-9ECDA15E76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 Greazel &amp; Jarod Smith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57800"/>
            <a:ext cx="1752600" cy="150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 Greazel &amp; Jarod Smith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 Greazel &amp; Jarod Smith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57800"/>
            <a:ext cx="1752600" cy="150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 Greazel &amp; Jarod Smith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57800"/>
            <a:ext cx="1752600" cy="150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 Greazel &amp; Jarod Smith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57800"/>
            <a:ext cx="1752600" cy="150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 Greazel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57800"/>
            <a:ext cx="1752600" cy="150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 Greazel &amp; Jarod Smith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57800"/>
            <a:ext cx="1752600" cy="150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686046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Ann Greazel &amp; Jarod Smith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777486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57800"/>
            <a:ext cx="1752600" cy="150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D496A1-6BA8-480F-BFBB-5B038C94797F}" type="datetimeFigureOut">
              <a:rPr lang="en-US" smtClean="0"/>
              <a:t>8/9/13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Ann Greazel &amp; Jarod Smith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upal.org/project/webfor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upal.org/project/webform_mysql_view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962400"/>
            <a:ext cx="8001000" cy="1871466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/>
              </a:rPr>
              <a:t>Webform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as a Survey Tool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819336"/>
            <a:ext cx="8004106" cy="1793488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Hans Hoerschelman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3560749" cy="30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8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ICTC Broadband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Survey Design</a:t>
            </a:r>
          </a:p>
          <a:p>
            <a:pPr lvl="1"/>
            <a:r>
              <a:rPr lang="en-US" dirty="0" smtClean="0">
                <a:latin typeface="+mj-lt"/>
              </a:rPr>
              <a:t>Deliberate question sections (not viewable to user)</a:t>
            </a:r>
          </a:p>
          <a:p>
            <a:pPr lvl="2"/>
            <a:r>
              <a:rPr lang="en-US" dirty="0" smtClean="0">
                <a:latin typeface="+mj-lt"/>
              </a:rPr>
              <a:t>Demographics, Satisfaction, Price, Metrics, Test Results, Usage</a:t>
            </a:r>
          </a:p>
          <a:p>
            <a:pPr lvl="2"/>
            <a:r>
              <a:rPr lang="en-US" dirty="0" smtClean="0">
                <a:latin typeface="+mj-lt"/>
              </a:rPr>
              <a:t>Freeform feedback</a:t>
            </a:r>
          </a:p>
          <a:p>
            <a:pPr lvl="2"/>
            <a:r>
              <a:rPr lang="en-US" dirty="0" smtClean="0">
                <a:latin typeface="+mj-lt"/>
              </a:rPr>
              <a:t>Inbound tracking (“How did you hear about this survey?”)</a:t>
            </a:r>
          </a:p>
          <a:p>
            <a:pPr lvl="1"/>
            <a:r>
              <a:rPr lang="en-US" dirty="0" smtClean="0">
                <a:latin typeface="+mj-lt"/>
              </a:rPr>
              <a:t>Generalized location</a:t>
            </a:r>
          </a:p>
          <a:p>
            <a:pPr lvl="2"/>
            <a:r>
              <a:rPr lang="en-US" dirty="0" smtClean="0">
                <a:latin typeface="+mj-lt"/>
              </a:rPr>
              <a:t>Tried to be uncomplicated but unsure if pulled it off</a:t>
            </a:r>
          </a:p>
          <a:p>
            <a:pPr lvl="1"/>
            <a:r>
              <a:rPr lang="en-US" dirty="0" smtClean="0">
                <a:latin typeface="+mj-lt"/>
              </a:rPr>
              <a:t>Cross Street Location</a:t>
            </a:r>
          </a:p>
          <a:p>
            <a:pPr lvl="2"/>
            <a:r>
              <a:rPr lang="en-US" dirty="0" smtClean="0">
                <a:latin typeface="+mj-lt"/>
              </a:rPr>
              <a:t>For ‘problem areas’, asked for more specific location so incumbents could have more useful feedback</a:t>
            </a:r>
          </a:p>
          <a:p>
            <a:pPr lvl="2"/>
            <a:endParaRPr lang="en-US" dirty="0" smtClean="0">
              <a:latin typeface="+mj-lt"/>
            </a:endParaRPr>
          </a:p>
          <a:p>
            <a:pPr lvl="2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85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ICTC Broadband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Managing Results</a:t>
            </a:r>
          </a:p>
          <a:p>
            <a:pPr lvl="1"/>
            <a:r>
              <a:rPr lang="en-US" dirty="0">
                <a:latin typeface="+mj-lt"/>
              </a:rPr>
              <a:t>Apian Survey Pro 4.0 for analysis</a:t>
            </a:r>
          </a:p>
          <a:p>
            <a:pPr lvl="1"/>
            <a:r>
              <a:rPr lang="en-US" dirty="0">
                <a:latin typeface="+mj-lt"/>
              </a:rPr>
              <a:t>Output results to Excel/CSV, Massage to </a:t>
            </a:r>
            <a:r>
              <a:rPr lang="en-US" dirty="0" smtClean="0">
                <a:latin typeface="+mj-lt"/>
              </a:rPr>
              <a:t>fit</a:t>
            </a:r>
          </a:p>
          <a:p>
            <a:pPr lvl="1"/>
            <a:r>
              <a:rPr lang="en-US" dirty="0" smtClean="0">
                <a:latin typeface="+mj-lt"/>
              </a:rPr>
              <a:t>Create crosstabs of data associations</a:t>
            </a:r>
          </a:p>
          <a:p>
            <a:pPr lvl="2"/>
            <a:r>
              <a:rPr lang="en-US" dirty="0" smtClean="0">
                <a:latin typeface="+mj-lt"/>
              </a:rPr>
              <a:t>E.g. – What was satisfaction level correlated to speed?</a:t>
            </a:r>
          </a:p>
          <a:p>
            <a:pPr lvl="2"/>
            <a:r>
              <a:rPr lang="en-US" dirty="0" smtClean="0">
                <a:latin typeface="+mj-lt"/>
              </a:rPr>
              <a:t>We are still working on this…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04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Learned</a:t>
            </a:r>
            <a:r>
              <a:rPr lang="en-US" dirty="0"/>
              <a:t>, What to Do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Promotion</a:t>
            </a:r>
          </a:p>
          <a:p>
            <a:pPr lvl="1"/>
            <a:r>
              <a:rPr lang="en-US" dirty="0" smtClean="0">
                <a:latin typeface="+mj-lt"/>
              </a:rPr>
              <a:t>Initial </a:t>
            </a:r>
            <a:r>
              <a:rPr lang="en-US" dirty="0">
                <a:latin typeface="+mj-lt"/>
              </a:rPr>
              <a:t>promo push from City website, picked up by local outlets </a:t>
            </a:r>
            <a:r>
              <a:rPr lang="en-US" dirty="0" smtClean="0">
                <a:latin typeface="+mj-lt"/>
              </a:rPr>
              <a:t>(Press Citizen, IC </a:t>
            </a:r>
            <a:r>
              <a:rPr lang="en-US" dirty="0">
                <a:latin typeface="+mj-lt"/>
              </a:rPr>
              <a:t>Patch, </a:t>
            </a:r>
            <a:r>
              <a:rPr lang="en-US" dirty="0" smtClean="0">
                <a:latin typeface="+mj-lt"/>
              </a:rPr>
              <a:t>others)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CBS2 </a:t>
            </a:r>
            <a:r>
              <a:rPr lang="en-US" dirty="0">
                <a:latin typeface="+mj-lt"/>
              </a:rPr>
              <a:t>in CR did a story, huge kick in responses</a:t>
            </a:r>
          </a:p>
          <a:p>
            <a:pPr lvl="1"/>
            <a:r>
              <a:rPr lang="en-US" dirty="0" smtClean="0">
                <a:latin typeface="+mj-lt"/>
              </a:rPr>
              <a:t>Social </a:t>
            </a:r>
            <a:r>
              <a:rPr lang="en-US" dirty="0">
                <a:latin typeface="+mj-lt"/>
              </a:rPr>
              <a:t>sharing did a lot (Facebook, </a:t>
            </a:r>
            <a:r>
              <a:rPr lang="en-US" dirty="0" err="1">
                <a:latin typeface="+mj-lt"/>
              </a:rPr>
              <a:t>Reddit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>
                <a:latin typeface="+mj-lt"/>
              </a:rPr>
              <a:t>Participation</a:t>
            </a:r>
          </a:p>
          <a:p>
            <a:pPr lvl="1"/>
            <a:r>
              <a:rPr lang="en-US" dirty="0" smtClean="0">
                <a:latin typeface="+mj-lt"/>
              </a:rPr>
              <a:t>~615 responses, 513 made it to page two</a:t>
            </a:r>
          </a:p>
          <a:p>
            <a:pPr lvl="1"/>
            <a:r>
              <a:rPr lang="en-US" dirty="0" smtClean="0">
                <a:latin typeface="+mj-lt"/>
              </a:rPr>
              <a:t>Margin of error reasoned to 4.5%</a:t>
            </a:r>
          </a:p>
          <a:p>
            <a:pPr lvl="1"/>
            <a:r>
              <a:rPr lang="en-US" dirty="0" smtClean="0">
                <a:latin typeface="+mj-lt"/>
              </a:rPr>
              <a:t>Main complaint: “Too long!”</a:t>
            </a:r>
          </a:p>
        </p:txBody>
      </p:sp>
    </p:spTree>
    <p:extLst>
      <p:ext uri="{BB962C8B-B14F-4D97-AF65-F5344CB8AC3E}">
        <p14:creationId xmlns:p14="http://schemas.microsoft.com/office/powerpoint/2010/main" val="175077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Learned</a:t>
            </a:r>
            <a:r>
              <a:rPr lang="en-US" dirty="0"/>
              <a:t>, What to Do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Things to change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The maps confused people. Google maps overlay may work better</a:t>
            </a:r>
          </a:p>
          <a:p>
            <a:pPr lvl="1"/>
            <a:r>
              <a:rPr lang="en-US" dirty="0" smtClean="0">
                <a:latin typeface="+mj-lt"/>
              </a:rPr>
              <a:t>People don’t like two page online surveys</a:t>
            </a:r>
          </a:p>
          <a:p>
            <a:pPr lvl="1"/>
            <a:r>
              <a:rPr lang="en-US" dirty="0" smtClean="0">
                <a:latin typeface="+mj-lt"/>
              </a:rPr>
              <a:t>Refine questions to core (required) and optional</a:t>
            </a:r>
          </a:p>
          <a:p>
            <a:pPr lvl="1"/>
            <a:r>
              <a:rPr lang="en-US" dirty="0" smtClean="0">
                <a:latin typeface="+mj-lt"/>
              </a:rPr>
              <a:t>Embed th</a:t>
            </a:r>
            <a:r>
              <a:rPr lang="en-US" dirty="0" smtClean="0">
                <a:latin typeface="+mj-lt"/>
              </a:rPr>
              <a:t>e speed test</a:t>
            </a:r>
          </a:p>
          <a:p>
            <a:pPr lvl="1"/>
            <a:r>
              <a:rPr lang="en-US" dirty="0" smtClean="0">
                <a:latin typeface="+mj-lt"/>
              </a:rPr>
              <a:t>More resources to explain what we are asking about</a:t>
            </a:r>
          </a:p>
          <a:p>
            <a:pPr lvl="1"/>
            <a:r>
              <a:rPr lang="en-US" dirty="0" smtClean="0">
                <a:latin typeface="+mj-lt"/>
              </a:rPr>
              <a:t>Change question design to be easier to import into the </a:t>
            </a:r>
            <a:r>
              <a:rPr lang="en-US" smtClean="0">
                <a:latin typeface="+mj-lt"/>
              </a:rPr>
              <a:t>analysis program</a:t>
            </a:r>
            <a:endParaRPr lang="en-US" dirty="0" smtClean="0">
              <a:latin typeface="+mj-lt"/>
            </a:endParaRPr>
          </a:p>
          <a:p>
            <a:pPr lvl="2"/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57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Learned</a:t>
            </a:r>
            <a:r>
              <a:rPr lang="en-US" dirty="0"/>
              <a:t>, What to Do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Some Results</a:t>
            </a:r>
          </a:p>
          <a:p>
            <a:pPr lvl="1"/>
            <a:r>
              <a:rPr lang="en-US" dirty="0" smtClean="0">
                <a:latin typeface="+mj-lt"/>
              </a:rPr>
              <a:t>40% did not know their download speed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45% did not know their upload speed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65% did not know about having a transfer cap</a:t>
            </a:r>
          </a:p>
          <a:p>
            <a:pPr lvl="2"/>
            <a:r>
              <a:rPr lang="en-US" dirty="0" smtClean="0">
                <a:latin typeface="+mj-lt"/>
              </a:rPr>
              <a:t>20% answered no, but they do have one!</a:t>
            </a:r>
          </a:p>
          <a:p>
            <a:pPr lvl="1"/>
            <a:r>
              <a:rPr lang="en-US" dirty="0" smtClean="0">
                <a:latin typeface="+mj-lt"/>
              </a:rPr>
              <a:t>The more people knew about their connection, the less satisfied they were</a:t>
            </a:r>
          </a:p>
          <a:p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53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267200"/>
            <a:ext cx="23727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QUESTIONS?</a:t>
            </a:r>
            <a:endParaRPr lang="en-US" sz="32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227" y="608619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hoerschelman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7912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hans@460design.net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1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Hans Hoerschelman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hoerschelman</a:t>
            </a:r>
            <a:r>
              <a:rPr lang="en-US" dirty="0" smtClean="0"/>
              <a:t>  hans@460design.net</a:t>
            </a:r>
            <a:endParaRPr lang="en-US" dirty="0" smtClean="0"/>
          </a:p>
          <a:p>
            <a:r>
              <a:rPr lang="en-US" dirty="0" smtClean="0"/>
              <a:t>Sr. Application Developer @ UI</a:t>
            </a:r>
            <a:endParaRPr lang="en-US" dirty="0" smtClean="0"/>
          </a:p>
          <a:p>
            <a:r>
              <a:rPr lang="en-US" dirty="0" smtClean="0"/>
              <a:t>460 Design (moonlight)</a:t>
            </a:r>
          </a:p>
          <a:p>
            <a:r>
              <a:rPr lang="en-US" dirty="0" smtClean="0"/>
              <a:t>UIDUG &amp; </a:t>
            </a:r>
            <a:r>
              <a:rPr lang="en-US" dirty="0" err="1" smtClean="0"/>
              <a:t>DrupalHawks</a:t>
            </a:r>
            <a:endParaRPr lang="en-US" dirty="0" smtClean="0"/>
          </a:p>
          <a:p>
            <a:r>
              <a:rPr lang="en-US" dirty="0" err="1" smtClean="0"/>
              <a:t>DrupalCorn</a:t>
            </a:r>
            <a:r>
              <a:rPr lang="en-US" dirty="0" smtClean="0"/>
              <a:t> 2013 Steering Committee</a:t>
            </a:r>
          </a:p>
          <a:p>
            <a:r>
              <a:rPr lang="en-US" dirty="0" err="1" smtClean="0"/>
              <a:t>CoderDojo</a:t>
            </a:r>
            <a:r>
              <a:rPr lang="en-US" dirty="0" smtClean="0"/>
              <a:t> Mentor – </a:t>
            </a:r>
            <a:r>
              <a:rPr lang="en-US" dirty="0" err="1" smtClean="0"/>
              <a:t>coderdojo.ictechnest.com</a:t>
            </a:r>
            <a:endParaRPr lang="en-US" dirty="0" smtClean="0"/>
          </a:p>
          <a:p>
            <a:r>
              <a:rPr lang="en-US" dirty="0" smtClean="0"/>
              <a:t>Rabbit owner</a:t>
            </a:r>
            <a:endParaRPr lang="en-US" dirty="0"/>
          </a:p>
        </p:txBody>
      </p:sp>
      <p:pic>
        <p:nvPicPr>
          <p:cNvPr id="4" name="Picture 3" descr="BAB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295061"/>
            <a:ext cx="2209800" cy="15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Webform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Contributed Module</a:t>
            </a:r>
          </a:p>
          <a:p>
            <a:pPr lvl="1"/>
            <a:r>
              <a:rPr lang="en-US" dirty="0">
                <a:hlinkClick r:id="rId2"/>
              </a:rPr>
              <a:t>https://drupal.org/project/</a:t>
            </a:r>
            <a:r>
              <a:rPr lang="en-US" dirty="0" smtClean="0">
                <a:hlinkClick r:id="rId2"/>
              </a:rPr>
              <a:t>webform</a:t>
            </a:r>
            <a:endParaRPr lang="en-US" dirty="0" smtClean="0"/>
          </a:p>
          <a:p>
            <a:pPr lvl="1"/>
            <a:r>
              <a:rPr lang="en-US" dirty="0" err="1" smtClean="0"/>
              <a:t>Drush</a:t>
            </a:r>
            <a:r>
              <a:rPr lang="en-US" dirty="0" smtClean="0"/>
              <a:t> dl </a:t>
            </a:r>
            <a:r>
              <a:rPr lang="en-US" dirty="0" err="1" smtClean="0"/>
              <a:t>webform</a:t>
            </a:r>
            <a:endParaRPr lang="en-US" dirty="0" smtClean="0"/>
          </a:p>
          <a:p>
            <a:pPr lvl="1"/>
            <a:r>
              <a:rPr lang="en-US" dirty="0" smtClean="0"/>
              <a:t>Sponsored by </a:t>
            </a:r>
            <a:r>
              <a:rPr lang="en-US" dirty="0" err="1" smtClean="0"/>
              <a:t>Webform.com</a:t>
            </a:r>
            <a:r>
              <a:rPr lang="en-US" dirty="0" smtClean="0"/>
              <a:t> and </a:t>
            </a:r>
            <a:r>
              <a:rPr lang="en-US" dirty="0" err="1" smtClean="0"/>
              <a:t>Lullabot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specialized node with ‘components’ for soliciting user feedback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8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i="1" dirty="0" smtClean="0"/>
              <a:t>Input</a:t>
            </a:r>
            <a:endParaRPr lang="en-US" dirty="0"/>
          </a:p>
          <a:p>
            <a:pPr lvl="1"/>
            <a:r>
              <a:rPr lang="en-US" dirty="0"/>
              <a:t>date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dirty="0"/>
              <a:t>hidden</a:t>
            </a:r>
          </a:p>
          <a:p>
            <a:pPr lvl="1"/>
            <a:r>
              <a:rPr lang="en-US" dirty="0"/>
              <a:t>select</a:t>
            </a:r>
          </a:p>
          <a:p>
            <a:pPr lvl="1"/>
            <a:r>
              <a:rPr lang="en-US" dirty="0" err="1"/>
              <a:t>textarea</a:t>
            </a:r>
            <a:endParaRPr lang="en-US" dirty="0"/>
          </a:p>
          <a:p>
            <a:pPr lvl="1"/>
            <a:r>
              <a:rPr lang="en-US" dirty="0" err="1"/>
              <a:t>textfield</a:t>
            </a:r>
            <a:endParaRPr lang="en-US" dirty="0"/>
          </a:p>
          <a:p>
            <a:pPr lvl="1"/>
            <a:r>
              <a:rPr lang="en-US" dirty="0"/>
              <a:t>time</a:t>
            </a:r>
          </a:p>
          <a:p>
            <a:r>
              <a:rPr lang="en-US" i="1" dirty="0"/>
              <a:t>Meta</a:t>
            </a:r>
            <a:endParaRPr lang="en-US" dirty="0"/>
          </a:p>
          <a:p>
            <a:pPr lvl="1"/>
            <a:r>
              <a:rPr lang="en-US" dirty="0" err="1"/>
              <a:t>fieldset</a:t>
            </a:r>
            <a:endParaRPr lang="en-US" dirty="0"/>
          </a:p>
          <a:p>
            <a:pPr lvl="1"/>
            <a:r>
              <a:rPr lang="en-US" dirty="0"/>
              <a:t>grid</a:t>
            </a:r>
          </a:p>
          <a:p>
            <a:pPr lvl="1"/>
            <a:r>
              <a:rPr lang="en-US" dirty="0"/>
              <a:t>markup</a:t>
            </a:r>
          </a:p>
          <a:p>
            <a:pPr lvl="1"/>
            <a:r>
              <a:rPr lang="en-US" dirty="0" err="1" smtClean="0"/>
              <a:t>Pagebreak</a:t>
            </a:r>
            <a:endParaRPr lang="en-US" dirty="0"/>
          </a:p>
          <a:p>
            <a:r>
              <a:rPr lang="en-US" dirty="0" smtClean="0"/>
              <a:t>Some others are available via </a:t>
            </a:r>
            <a:r>
              <a:rPr lang="en-US" dirty="0" err="1" smtClean="0"/>
              <a:t>contrib</a:t>
            </a:r>
            <a:r>
              <a:rPr lang="en-US" dirty="0" smtClean="0"/>
              <a:t> modules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drupal.org</a:t>
            </a:r>
            <a:r>
              <a:rPr lang="en-US" dirty="0"/>
              <a:t>/node/1526208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7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</a:t>
            </a:r>
            <a:r>
              <a:rPr lang="en-US" dirty="0" err="1" smtClean="0"/>
              <a:t>Webform</a:t>
            </a:r>
            <a:r>
              <a:rPr lang="en-US" dirty="0" smtClean="0"/>
              <a:t>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“Squash Hunting”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09800"/>
            <a:ext cx="2774950" cy="39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 huh?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Caveat</a:t>
            </a:r>
          </a:p>
          <a:p>
            <a:pPr lvl="1"/>
            <a:r>
              <a:rPr lang="en-US" dirty="0" smtClean="0">
                <a:latin typeface="+mj-lt"/>
              </a:rPr>
              <a:t>NOT integrated with views</a:t>
            </a:r>
          </a:p>
          <a:p>
            <a:pPr lvl="2"/>
            <a:r>
              <a:rPr lang="en-US" dirty="0" smtClean="0">
                <a:latin typeface="+mj-lt"/>
              </a:rPr>
              <a:t>Although there are some interesting ways to get views-</a:t>
            </a:r>
            <a:r>
              <a:rPr lang="en-US" dirty="0">
                <a:latin typeface="+mj-lt"/>
              </a:rPr>
              <a:t>like </a:t>
            </a:r>
            <a:r>
              <a:rPr lang="en-US" dirty="0" smtClean="0">
                <a:latin typeface="+mj-lt"/>
              </a:rPr>
              <a:t>behavior</a:t>
            </a:r>
          </a:p>
          <a:p>
            <a:pPr lvl="3"/>
            <a:r>
              <a:rPr lang="en-US" dirty="0" smtClean="0">
                <a:latin typeface="+mj-lt"/>
                <a:hlinkClick r:id="rId2"/>
              </a:rPr>
              <a:t>https</a:t>
            </a:r>
            <a:r>
              <a:rPr lang="en-US" dirty="0">
                <a:latin typeface="+mj-lt"/>
                <a:hlinkClick r:id="rId2"/>
              </a:rPr>
              <a:t>://drupal.org/project/</a:t>
            </a:r>
            <a:r>
              <a:rPr lang="en-US" dirty="0" smtClean="0">
                <a:latin typeface="+mj-lt"/>
                <a:hlinkClick r:id="rId2"/>
              </a:rPr>
              <a:t>webform_mysql_views</a:t>
            </a:r>
            <a:endParaRPr lang="en-US" dirty="0" smtClean="0">
              <a:latin typeface="+mj-lt"/>
            </a:endParaRPr>
          </a:p>
          <a:p>
            <a:pPr lvl="3"/>
            <a:r>
              <a:rPr lang="en-US" dirty="0">
                <a:latin typeface="+mj-lt"/>
              </a:rPr>
              <a:t>https://</a:t>
            </a:r>
            <a:r>
              <a:rPr lang="en-US" dirty="0" err="1">
                <a:latin typeface="+mj-lt"/>
              </a:rPr>
              <a:t>drupal.org</a:t>
            </a:r>
            <a:r>
              <a:rPr lang="en-US" dirty="0">
                <a:latin typeface="+mj-lt"/>
              </a:rPr>
              <a:t>/node/1658784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337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ICTC Broadband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ICTC = Iowa City Telecommunications Commission</a:t>
            </a:r>
          </a:p>
          <a:p>
            <a:pPr lvl="1"/>
            <a:r>
              <a:rPr lang="en-US" dirty="0" smtClean="0">
                <a:latin typeface="+mj-lt"/>
              </a:rPr>
              <a:t>5 Member commission</a:t>
            </a:r>
          </a:p>
          <a:p>
            <a:pPr lvl="1"/>
            <a:r>
              <a:rPr lang="en-US" dirty="0" smtClean="0">
                <a:latin typeface="+mj-lt"/>
              </a:rPr>
              <a:t>Oversees municipal cable franchise with Mediacom</a:t>
            </a:r>
          </a:p>
          <a:p>
            <a:pPr lvl="2"/>
            <a:r>
              <a:rPr lang="en-US" dirty="0" smtClean="0">
                <a:latin typeface="+mj-lt"/>
              </a:rPr>
              <a:t>Includes nominal oversight of PEG entities</a:t>
            </a:r>
          </a:p>
          <a:p>
            <a:pPr lvl="1"/>
            <a:r>
              <a:rPr lang="en-US" dirty="0" smtClean="0">
                <a:latin typeface="+mj-lt"/>
              </a:rPr>
              <a:t>Provides recommendations to City Council</a:t>
            </a:r>
          </a:p>
          <a:p>
            <a:pPr lvl="1"/>
            <a:r>
              <a:rPr lang="en-US" dirty="0">
                <a:latin typeface="+mj-lt"/>
              </a:rPr>
              <a:t>http://citychannel4.com/franchise/ </a:t>
            </a:r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The Survey site: http://</a:t>
            </a:r>
            <a:r>
              <a:rPr lang="en-US" dirty="0" err="1" smtClean="0">
                <a:latin typeface="+mj-lt"/>
              </a:rPr>
              <a:t>iowacitytelecom.com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962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ICTC Broadband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What </a:t>
            </a:r>
            <a:r>
              <a:rPr lang="en-US" dirty="0">
                <a:latin typeface="+mj-lt"/>
              </a:rPr>
              <a:t>we aimed for</a:t>
            </a:r>
          </a:p>
          <a:p>
            <a:r>
              <a:rPr lang="en-US" dirty="0" smtClean="0">
                <a:latin typeface="+mj-lt"/>
              </a:rPr>
              <a:t>Interface </a:t>
            </a:r>
            <a:r>
              <a:rPr lang="en-US" dirty="0">
                <a:latin typeface="+mj-lt"/>
              </a:rPr>
              <a:t>for public to </a:t>
            </a:r>
            <a:r>
              <a:rPr lang="en-US" dirty="0" smtClean="0">
                <a:latin typeface="+mj-lt"/>
              </a:rPr>
              <a:t>data </a:t>
            </a:r>
            <a:r>
              <a:rPr lang="en-US" dirty="0">
                <a:latin typeface="+mj-lt"/>
              </a:rPr>
              <a:t>related to broadband in Iowa City</a:t>
            </a:r>
          </a:p>
          <a:p>
            <a:r>
              <a:rPr lang="en-US" dirty="0" smtClean="0">
                <a:latin typeface="+mj-lt"/>
              </a:rPr>
              <a:t>Way </a:t>
            </a:r>
            <a:r>
              <a:rPr lang="en-US" dirty="0">
                <a:latin typeface="+mj-lt"/>
              </a:rPr>
              <a:t>to map out general user location in town/area</a:t>
            </a:r>
          </a:p>
          <a:p>
            <a:r>
              <a:rPr lang="en-US" dirty="0" smtClean="0">
                <a:latin typeface="+mj-lt"/>
              </a:rPr>
              <a:t>Find </a:t>
            </a:r>
            <a:r>
              <a:rPr lang="en-US" dirty="0">
                <a:latin typeface="+mj-lt"/>
              </a:rPr>
              <a:t>change in user broadband usage over time</a:t>
            </a:r>
          </a:p>
          <a:p>
            <a:pPr lvl="1"/>
            <a:r>
              <a:rPr lang="en-US" dirty="0" smtClean="0">
                <a:latin typeface="+mj-lt"/>
              </a:rPr>
              <a:t>Bandwidth </a:t>
            </a:r>
            <a:r>
              <a:rPr lang="en-US" dirty="0">
                <a:latin typeface="+mj-lt"/>
              </a:rPr>
              <a:t>subscribed</a:t>
            </a:r>
          </a:p>
          <a:p>
            <a:pPr lvl="1"/>
            <a:r>
              <a:rPr lang="en-US" dirty="0" smtClean="0">
                <a:latin typeface="+mj-lt"/>
              </a:rPr>
              <a:t>Applications </a:t>
            </a:r>
            <a:r>
              <a:rPr lang="en-US" dirty="0">
                <a:latin typeface="+mj-lt"/>
              </a:rPr>
              <a:t>used</a:t>
            </a:r>
          </a:p>
          <a:p>
            <a:r>
              <a:rPr lang="en-US" dirty="0" smtClean="0">
                <a:latin typeface="+mj-lt"/>
              </a:rPr>
              <a:t>Get </a:t>
            </a:r>
            <a:r>
              <a:rPr lang="en-US" dirty="0">
                <a:latin typeface="+mj-lt"/>
              </a:rPr>
              <a:t>feedback on user perception of broadband offerings</a:t>
            </a:r>
          </a:p>
          <a:p>
            <a:r>
              <a:rPr lang="en-US" dirty="0" smtClean="0">
                <a:latin typeface="+mj-lt"/>
              </a:rPr>
              <a:t>Get </a:t>
            </a:r>
            <a:r>
              <a:rPr lang="en-US" dirty="0">
                <a:latin typeface="+mj-lt"/>
              </a:rPr>
              <a:t>feedback on user knowledge of broadband offerings</a:t>
            </a:r>
          </a:p>
          <a:p>
            <a:r>
              <a:rPr lang="en-US" dirty="0" smtClean="0">
                <a:latin typeface="+mj-lt"/>
              </a:rPr>
              <a:t>Solicit </a:t>
            </a:r>
            <a:r>
              <a:rPr lang="en-US" dirty="0">
                <a:latin typeface="+mj-lt"/>
              </a:rPr>
              <a:t>general feedback</a:t>
            </a:r>
          </a:p>
          <a:p>
            <a:r>
              <a:rPr lang="en-US" dirty="0" smtClean="0">
                <a:latin typeface="+mj-lt"/>
              </a:rPr>
              <a:t>Track </a:t>
            </a:r>
            <a:r>
              <a:rPr lang="en-US" dirty="0">
                <a:latin typeface="+mj-lt"/>
              </a:rPr>
              <a:t>survey dissemination</a:t>
            </a:r>
          </a:p>
        </p:txBody>
      </p:sp>
    </p:spTree>
    <p:extLst>
      <p:ext uri="{BB962C8B-B14F-4D97-AF65-F5344CB8AC3E}">
        <p14:creationId xmlns:p14="http://schemas.microsoft.com/office/powerpoint/2010/main" val="296251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ICTC Broadband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>
                <a:latin typeface="+mj-lt"/>
              </a:rPr>
              <a:t>Our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Setup</a:t>
            </a:r>
          </a:p>
          <a:p>
            <a:r>
              <a:rPr lang="pl-PL" dirty="0" err="1" smtClean="0">
                <a:latin typeface="+mj-lt"/>
              </a:rPr>
              <a:t>Drupal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7 </a:t>
            </a:r>
            <a:r>
              <a:rPr lang="pl-PL" dirty="0" err="1">
                <a:latin typeface="+mj-lt"/>
              </a:rPr>
              <a:t>base</a:t>
            </a:r>
            <a:endParaRPr lang="pl-PL" dirty="0">
              <a:latin typeface="+mj-lt"/>
            </a:endParaRPr>
          </a:p>
          <a:p>
            <a:r>
              <a:rPr lang="pl-PL" dirty="0" err="1" smtClean="0">
                <a:latin typeface="+mj-lt"/>
              </a:rPr>
              <a:t>Modules</a:t>
            </a:r>
            <a:r>
              <a:rPr lang="pl-PL" dirty="0">
                <a:latin typeface="+mj-lt"/>
              </a:rPr>
              <a:t>/</a:t>
            </a:r>
            <a:r>
              <a:rPr lang="pl-PL" dirty="0" err="1">
                <a:latin typeface="+mj-lt"/>
              </a:rPr>
              <a:t>Themes</a:t>
            </a:r>
            <a:endParaRPr lang="pl-PL" dirty="0">
              <a:latin typeface="+mj-lt"/>
            </a:endParaRPr>
          </a:p>
          <a:p>
            <a:pPr lvl="1"/>
            <a:r>
              <a:rPr lang="pl-PL" dirty="0" err="1" smtClean="0">
                <a:latin typeface="+mj-lt"/>
              </a:rPr>
              <a:t>Webform</a:t>
            </a:r>
            <a:r>
              <a:rPr lang="pl-PL" dirty="0" smtClean="0">
                <a:latin typeface="+mj-lt"/>
              </a:rPr>
              <a:t>	</a:t>
            </a:r>
            <a:endParaRPr lang="pl-PL" dirty="0">
              <a:latin typeface="+mj-lt"/>
            </a:endParaRPr>
          </a:p>
          <a:p>
            <a:pPr lvl="1"/>
            <a:r>
              <a:rPr lang="pl-PL" dirty="0" smtClean="0">
                <a:latin typeface="+mj-lt"/>
              </a:rPr>
              <a:t>Select </a:t>
            </a:r>
            <a:r>
              <a:rPr lang="pl-PL" dirty="0" err="1">
                <a:latin typeface="+mj-lt"/>
              </a:rPr>
              <a:t>or</a:t>
            </a:r>
            <a:r>
              <a:rPr lang="pl-PL" dirty="0">
                <a:latin typeface="+mj-lt"/>
              </a:rPr>
              <a:t> </a:t>
            </a:r>
            <a:r>
              <a:rPr lang="pl-PL" dirty="0" err="1">
                <a:latin typeface="+mj-lt"/>
              </a:rPr>
              <a:t>Other</a:t>
            </a:r>
            <a:r>
              <a:rPr lang="pl-PL" dirty="0">
                <a:latin typeface="+mj-lt"/>
              </a:rPr>
              <a:t> </a:t>
            </a:r>
          </a:p>
          <a:p>
            <a:pPr lvl="1"/>
            <a:r>
              <a:rPr lang="pl-PL" dirty="0" smtClean="0">
                <a:latin typeface="+mj-lt"/>
              </a:rPr>
              <a:t>Libraries </a:t>
            </a:r>
            <a:r>
              <a:rPr lang="pl-PL" dirty="0">
                <a:latin typeface="+mj-lt"/>
              </a:rPr>
              <a:t>&amp; </a:t>
            </a:r>
            <a:r>
              <a:rPr lang="pl-PL" dirty="0" err="1">
                <a:latin typeface="+mj-lt"/>
              </a:rPr>
              <a:t>wysiwyg</a:t>
            </a:r>
            <a:r>
              <a:rPr lang="pl-PL" dirty="0">
                <a:latin typeface="+mj-lt"/>
              </a:rPr>
              <a:t> w/</a:t>
            </a:r>
            <a:r>
              <a:rPr lang="pl-PL" dirty="0" err="1">
                <a:latin typeface="+mj-lt"/>
              </a:rPr>
              <a:t>CKEditor</a:t>
            </a:r>
            <a:endParaRPr lang="pl-PL" dirty="0">
              <a:latin typeface="+mj-lt"/>
            </a:endParaRPr>
          </a:p>
          <a:p>
            <a:pPr lvl="1"/>
            <a:r>
              <a:rPr lang="pl-PL" dirty="0" smtClean="0">
                <a:latin typeface="+mj-lt"/>
              </a:rPr>
              <a:t>Google </a:t>
            </a:r>
            <a:r>
              <a:rPr lang="pl-PL" dirty="0">
                <a:latin typeface="+mj-lt"/>
              </a:rPr>
              <a:t>Analytics</a:t>
            </a:r>
          </a:p>
          <a:p>
            <a:pPr lvl="1"/>
            <a:r>
              <a:rPr lang="pl-PL" dirty="0" err="1" smtClean="0">
                <a:latin typeface="+mj-lt"/>
              </a:rPr>
              <a:t>Adaptive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>
                <a:latin typeface="+mj-lt"/>
              </a:rPr>
              <a:t>Theme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1649</TotalTime>
  <Words>606</Words>
  <Application>Microsoft Macintosh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Webform as a Survey Tool</vt:lpstr>
      <vt:lpstr>whoami</vt:lpstr>
      <vt:lpstr>What is a Webform?</vt:lpstr>
      <vt:lpstr>Components</vt:lpstr>
      <vt:lpstr>Short Webform Walkthrough</vt:lpstr>
      <vt:lpstr>Neat huh?</vt:lpstr>
      <vt:lpstr>The ICTC Broadband Survey</vt:lpstr>
      <vt:lpstr>The ICTC Broadband Survey</vt:lpstr>
      <vt:lpstr>The ICTC Broadband Survey</vt:lpstr>
      <vt:lpstr>The ICTC Broadband Survey</vt:lpstr>
      <vt:lpstr>The ICTC Broadband Survey</vt:lpstr>
      <vt:lpstr>What We Learned, What to Do Different</vt:lpstr>
      <vt:lpstr>What We Learned, What to Do Different</vt:lpstr>
      <vt:lpstr>What We Learned, What to Do Different</vt:lpstr>
      <vt:lpstr>Thank You</vt:lpstr>
    </vt:vector>
  </TitlesOfParts>
  <Company>Iowa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Greazel, Ann E [EIT]</dc:creator>
  <cp:lastModifiedBy>Hans Hoerschelman</cp:lastModifiedBy>
  <cp:revision>29</cp:revision>
  <dcterms:created xsi:type="dcterms:W3CDTF">2013-08-07T22:05:23Z</dcterms:created>
  <dcterms:modified xsi:type="dcterms:W3CDTF">2013-08-09T19:31:01Z</dcterms:modified>
</cp:coreProperties>
</file>